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66" r:id="rId14"/>
    <p:sldId id="26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itlYpWUyu442NTH2p4aQkhAr0Q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9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676f115e3_1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13676f115e3_1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676f115e3_13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g13676f115e3_13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661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b4f683ebd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3b4f683ebd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676f115e3_13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13676f115e3_13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676f115e3_13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13676f115e3_13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676f115e3_1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3676f115e3_1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676f115e3_1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3676f115e3_1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3676f115e3_1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13676f115e3_1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676f115e3_1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13676f115e3_1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676f115e3_13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3676f115e3_13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16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14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>
            <a:spLocks noGrp="1"/>
          </p:cNvSpPr>
          <p:nvPr>
            <p:ph type="title"/>
          </p:nvPr>
        </p:nvSpPr>
        <p:spPr>
          <a:xfrm>
            <a:off x="0" y="2368325"/>
            <a:ext cx="6494700" cy="31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GB" sz="7000" b="1"/>
              <a:t>Visualising World Connectivity</a:t>
            </a:r>
            <a:endParaRPr sz="7000" b="1"/>
          </a:p>
        </p:txBody>
      </p:sp>
      <p:sp>
        <p:nvSpPr>
          <p:cNvPr id="97" name="Google Shape;97;p1"/>
          <p:cNvSpPr txBox="1">
            <a:spLocks noGrp="1"/>
          </p:cNvSpPr>
          <p:nvPr>
            <p:ph type="body" idx="1"/>
          </p:nvPr>
        </p:nvSpPr>
        <p:spPr>
          <a:xfrm>
            <a:off x="72650" y="5943600"/>
            <a:ext cx="83400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GB" sz="2200" b="1" i="1"/>
              <a:t>Project Team Members: Khadra, Chisimnulia, Kudzanai and Nathaniel</a:t>
            </a:r>
            <a:endParaRPr sz="2200" b="1" i="1"/>
          </a:p>
        </p:txBody>
      </p:sp>
      <p:pic>
        <p:nvPicPr>
          <p:cNvPr id="98" name="Google Shape;98;p1" descr="A picture containing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4797" r="15792"/>
          <a:stretch/>
        </p:blipFill>
        <p:spPr>
          <a:xfrm>
            <a:off x="6167846" y="10"/>
            <a:ext cx="6024154" cy="6857990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676f115e3_13_71"/>
          <p:cNvSpPr txBox="1">
            <a:spLocks noGrp="1"/>
          </p:cNvSpPr>
          <p:nvPr>
            <p:ph type="title"/>
          </p:nvPr>
        </p:nvSpPr>
        <p:spPr>
          <a:xfrm>
            <a:off x="7584150" y="1569275"/>
            <a:ext cx="4539600" cy="3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6000" b="1"/>
              <a:t>Connectivity Dashboard</a:t>
            </a:r>
            <a:endParaRPr sz="6300" b="1"/>
          </a:p>
        </p:txBody>
      </p:sp>
      <p:sp>
        <p:nvSpPr>
          <p:cNvPr id="175" name="Google Shape;175;g13676f115e3_13_71"/>
          <p:cNvSpPr txBox="1"/>
          <p:nvPr/>
        </p:nvSpPr>
        <p:spPr>
          <a:xfrm>
            <a:off x="523075" y="2571750"/>
            <a:ext cx="108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pic>
        <p:nvPicPr>
          <p:cNvPr id="176" name="Google Shape;176;g13676f115e3_13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50" y="101700"/>
            <a:ext cx="7395275" cy="665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5366C6-0F4C-D8B2-049C-32DD8DA9C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3069"/>
          </a:xfrm>
        </p:spPr>
        <p:txBody>
          <a:bodyPr>
            <a:normAutofit fontScale="90000"/>
          </a:bodyPr>
          <a:lstStyle/>
          <a:p>
            <a:r>
              <a:rPr lang="en-GB" sz="4400" b="1" dirty="0"/>
              <a:t>Technologies</a:t>
            </a:r>
            <a:r>
              <a:rPr lang="en-GB" sz="6600" b="1" dirty="0"/>
              <a:t> </a:t>
            </a:r>
            <a:r>
              <a:rPr lang="en-GB" sz="4400" b="1" dirty="0"/>
              <a:t>Used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359166-D623-A890-40D8-D26C5A55E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79871"/>
            <a:ext cx="10515600" cy="4997092"/>
          </a:xfrm>
        </p:spPr>
        <p:txBody>
          <a:bodyPr>
            <a:normAutofit fontScale="32500" lnSpcReduction="20000"/>
          </a:bodyPr>
          <a:lstStyle/>
          <a:p>
            <a:pPr marL="114300" lvl="0" indent="0">
              <a:buNone/>
            </a:pPr>
            <a:r>
              <a:rPr lang="en-GB" sz="6200" b="1" dirty="0"/>
              <a:t> Database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 err="1"/>
              <a:t>pgAdmin</a:t>
            </a:r>
            <a:r>
              <a:rPr lang="en-GB" sz="6200" dirty="0"/>
              <a:t>/SQL-Postgres connected using Heroku</a:t>
            </a:r>
          </a:p>
          <a:p>
            <a:pPr marL="114300" lvl="0" indent="0">
              <a:buNone/>
            </a:pPr>
            <a:r>
              <a:rPr lang="en-GB" sz="6200" b="1" dirty="0"/>
              <a:t> Python Flask-powered API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/>
              <a:t>To automatically fetch data and render the template</a:t>
            </a:r>
          </a:p>
          <a:p>
            <a:pPr marL="114300" lvl="0" indent="0">
              <a:buNone/>
            </a:pPr>
            <a:r>
              <a:rPr lang="en-GB" sz="6200" b="1" dirty="0"/>
              <a:t>Python using Pandas </a:t>
            </a:r>
            <a:r>
              <a:rPr lang="en-GB" sz="6200" b="1" dirty="0" err="1"/>
              <a:t>Jupyter</a:t>
            </a:r>
            <a:r>
              <a:rPr lang="en-GB" sz="6200" b="1" dirty="0"/>
              <a:t> Notebook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/>
              <a:t>To clean the data for the data cleaning function we used to load our data</a:t>
            </a:r>
          </a:p>
          <a:p>
            <a:pPr marL="114300" lvl="0" indent="0">
              <a:buNone/>
            </a:pPr>
            <a:r>
              <a:rPr lang="en-GB" sz="6200" dirty="0"/>
              <a:t> </a:t>
            </a:r>
            <a:r>
              <a:rPr lang="en-GB" sz="6200" b="1" dirty="0"/>
              <a:t>HTML / CSS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/>
              <a:t>For the index.html layout and to render our charts</a:t>
            </a:r>
          </a:p>
          <a:p>
            <a:pPr marL="114300" lvl="0" indent="0">
              <a:buNone/>
            </a:pPr>
            <a:r>
              <a:rPr lang="en-GB" sz="6200" dirty="0"/>
              <a:t> </a:t>
            </a:r>
            <a:r>
              <a:rPr lang="en-GB" sz="6200" b="1" dirty="0"/>
              <a:t>JavaScript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/>
              <a:t>for plotting the interactive charts</a:t>
            </a:r>
          </a:p>
          <a:p>
            <a:pPr marL="114300" lvl="0" indent="0">
              <a:buNone/>
            </a:pPr>
            <a:r>
              <a:rPr lang="en-GB" sz="6200" b="1" dirty="0"/>
              <a:t>JS Libraries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 err="1"/>
              <a:t>Highcharts</a:t>
            </a:r>
            <a:r>
              <a:rPr lang="en-GB" sz="6200" dirty="0"/>
              <a:t> – Useful for complex chart types with fully fledged customisations for the world map</a:t>
            </a:r>
          </a:p>
          <a:p>
            <a:pPr lvl="0">
              <a:buFont typeface="Wingdings" panose="05000000000000000000" pitchFamily="2" charset="2"/>
              <a:buChar char="v"/>
            </a:pPr>
            <a:r>
              <a:rPr lang="en-GB" sz="6200" dirty="0"/>
              <a:t>Plotly.js - Open Source Graphing Libraries for the charts 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105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b4f683ebd_2_2"/>
          <p:cNvSpPr txBox="1">
            <a:spLocks noGrp="1"/>
          </p:cNvSpPr>
          <p:nvPr>
            <p:ph type="title"/>
          </p:nvPr>
        </p:nvSpPr>
        <p:spPr>
          <a:xfrm>
            <a:off x="7584150" y="1569275"/>
            <a:ext cx="4539600" cy="3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7600" b="1"/>
              <a:t>Any questions?</a:t>
            </a:r>
            <a:endParaRPr sz="7600" b="1"/>
          </a:p>
        </p:txBody>
      </p:sp>
      <p:sp>
        <p:nvSpPr>
          <p:cNvPr id="182" name="Google Shape;182;g13b4f683ebd_2_2"/>
          <p:cNvSpPr txBox="1"/>
          <p:nvPr/>
        </p:nvSpPr>
        <p:spPr>
          <a:xfrm>
            <a:off x="523075" y="2571750"/>
            <a:ext cx="108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pic>
        <p:nvPicPr>
          <p:cNvPr id="183" name="Google Shape;183;g13b4f683ebd_2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2475"/>
            <a:ext cx="7359425" cy="662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676f115e3_13_77"/>
          <p:cNvSpPr txBox="1">
            <a:spLocks noGrp="1"/>
          </p:cNvSpPr>
          <p:nvPr>
            <p:ph type="title"/>
          </p:nvPr>
        </p:nvSpPr>
        <p:spPr>
          <a:xfrm>
            <a:off x="7511825" y="1307725"/>
            <a:ext cx="4539600" cy="3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7600" b="1"/>
              <a:t>Thank </a:t>
            </a:r>
            <a:endParaRPr sz="7600" b="1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7600" b="1"/>
              <a:t>you!</a:t>
            </a:r>
            <a:endParaRPr sz="7600" b="1"/>
          </a:p>
        </p:txBody>
      </p:sp>
      <p:sp>
        <p:nvSpPr>
          <p:cNvPr id="189" name="Google Shape;189;g13676f115e3_13_77"/>
          <p:cNvSpPr txBox="1"/>
          <p:nvPr/>
        </p:nvSpPr>
        <p:spPr>
          <a:xfrm>
            <a:off x="523075" y="2571750"/>
            <a:ext cx="1083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pic>
        <p:nvPicPr>
          <p:cNvPr id="190" name="Google Shape;190;g13676f115e3_13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58125"/>
            <a:ext cx="6952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676f115e3_13_98"/>
          <p:cNvSpPr txBox="1">
            <a:spLocks noGrp="1"/>
          </p:cNvSpPr>
          <p:nvPr>
            <p:ph type="title"/>
          </p:nvPr>
        </p:nvSpPr>
        <p:spPr>
          <a:xfrm>
            <a:off x="305125" y="348725"/>
            <a:ext cx="10515600" cy="10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100" b="1"/>
              <a:t>Table of Contents</a:t>
            </a:r>
            <a:endParaRPr sz="3700" b="1"/>
          </a:p>
        </p:txBody>
      </p:sp>
      <p:sp>
        <p:nvSpPr>
          <p:cNvPr id="104" name="Google Shape;104;g13676f115e3_13_98"/>
          <p:cNvSpPr txBox="1"/>
          <p:nvPr/>
        </p:nvSpPr>
        <p:spPr>
          <a:xfrm>
            <a:off x="305125" y="1612800"/>
            <a:ext cx="10830600" cy="5262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Introduction</a:t>
            </a:r>
            <a:endParaRPr sz="2400" b="1" dirty="0"/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Data Extraction and Transformation </a:t>
            </a:r>
            <a:endParaRPr sz="2400" b="1" dirty="0"/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Data Loading </a:t>
            </a:r>
            <a:endParaRPr sz="2400" b="1" dirty="0"/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Data Visualisation</a:t>
            </a:r>
            <a:endParaRPr sz="2400" b="1" dirty="0"/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Data Exploration </a:t>
            </a:r>
            <a:endParaRPr sz="2400" b="1" dirty="0"/>
          </a:p>
          <a:p>
            <a:pPr marL="914400" marR="0"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The Dashboard</a:t>
            </a:r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endParaRPr lang="en-GB" sz="2400" b="1" dirty="0"/>
          </a:p>
          <a:p>
            <a:pPr marL="533400" marR="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+mj-lt"/>
              <a:buAutoNum type="arabicPeriod"/>
            </a:pPr>
            <a:r>
              <a:rPr lang="en-GB" sz="2400" b="1" dirty="0"/>
              <a:t>Technologies Used</a:t>
            </a:r>
            <a:endParaRPr sz="2400" b="1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676f115e3_13_86"/>
          <p:cNvSpPr txBox="1">
            <a:spLocks noGrp="1"/>
          </p:cNvSpPr>
          <p:nvPr>
            <p:ph type="title"/>
          </p:nvPr>
        </p:nvSpPr>
        <p:spPr>
          <a:xfrm>
            <a:off x="839800" y="457200"/>
            <a:ext cx="2887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GB" sz="4000" b="1"/>
              <a:t>Introduction</a:t>
            </a:r>
            <a:endParaRPr sz="4000" b="1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endParaRPr sz="4000"/>
          </a:p>
        </p:txBody>
      </p:sp>
      <p:sp>
        <p:nvSpPr>
          <p:cNvPr id="110" name="Google Shape;110;g13676f115e3_13_8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13676f115e3_13_86"/>
          <p:cNvSpPr txBox="1"/>
          <p:nvPr/>
        </p:nvSpPr>
        <p:spPr>
          <a:xfrm>
            <a:off x="397575" y="1866650"/>
            <a:ext cx="4274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g13676f115e3_13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975" y="750650"/>
            <a:ext cx="22934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13676f115e3_13_86"/>
          <p:cNvPicPr preferRelativeResize="0"/>
          <p:nvPr/>
        </p:nvPicPr>
        <p:blipFill rotWithShape="1">
          <a:blip r:embed="rId5">
            <a:alphaModFix/>
          </a:blip>
          <a:srcRect l="7886" r="-13751"/>
          <a:stretch/>
        </p:blipFill>
        <p:spPr>
          <a:xfrm>
            <a:off x="6865999" y="750650"/>
            <a:ext cx="26504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13676f115e3_13_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40925" y="750650"/>
            <a:ext cx="23854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13676f115e3_13_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72000" y="3594650"/>
            <a:ext cx="2484175" cy="245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3676f115e3_13_8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56175" y="3594650"/>
            <a:ext cx="4853600" cy="245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13676f115e3_13_86"/>
          <p:cNvSpPr txBox="1">
            <a:spLocks noGrp="1"/>
          </p:cNvSpPr>
          <p:nvPr>
            <p:ph type="body" idx="2"/>
          </p:nvPr>
        </p:nvSpPr>
        <p:spPr>
          <a:xfrm>
            <a:off x="508000" y="987425"/>
            <a:ext cx="4086900" cy="5257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❖"/>
            </a:pPr>
            <a:r>
              <a:rPr lang="en-GB" sz="2000" b="1" dirty="0"/>
              <a:t>Does anyone feel certain nostalgia looking at these images. Remembering for example the box phone ringing and waking up the entire neighbourhood.</a:t>
            </a:r>
            <a:endParaRPr sz="2000" b="1" dirty="0"/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-GB" sz="2000" b="1" dirty="0"/>
              <a:t>Now we are here; the era of 5G internet and smartphones. </a:t>
            </a:r>
            <a:endParaRPr sz="20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-GB" sz="2000" b="1" dirty="0"/>
              <a:t>This presentation hopes to take you on a journey through the years showing you where we were, where we are and perhaps where we are headed.</a:t>
            </a:r>
            <a:endParaRPr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3676f115e3_13_28"/>
          <p:cNvSpPr txBox="1">
            <a:spLocks noGrp="1"/>
          </p:cNvSpPr>
          <p:nvPr>
            <p:ph type="title"/>
          </p:nvPr>
        </p:nvSpPr>
        <p:spPr>
          <a:xfrm>
            <a:off x="631650" y="170575"/>
            <a:ext cx="10236600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000" b="1"/>
              <a:t>Data Extraction and Transformation</a:t>
            </a:r>
            <a:endParaRPr sz="4000" b="1">
              <a:solidFill>
                <a:schemeClr val="accent1"/>
              </a:solidFill>
            </a:endParaRPr>
          </a:p>
        </p:txBody>
      </p:sp>
      <p:sp>
        <p:nvSpPr>
          <p:cNvPr id="123" name="Google Shape;123;g13676f115e3_13_28"/>
          <p:cNvSpPr txBox="1"/>
          <p:nvPr/>
        </p:nvSpPr>
        <p:spPr>
          <a:xfrm>
            <a:off x="321575" y="1014175"/>
            <a:ext cx="4400700" cy="375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right data to visualise this project would be one covering very long time periods. We found  two large datasets from two different sources: World Bank and ITU, and Countries Location dataset on Kaggle.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i="1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❖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then transformed the extracted csv and excel files with Python using Pandas </a:t>
            </a:r>
            <a:r>
              <a:rPr lang="en-GB" sz="2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notebook. </a:t>
            </a:r>
            <a:endParaRPr sz="1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13676f115e3_13_28"/>
          <p:cNvSpPr txBox="1"/>
          <p:nvPr/>
        </p:nvSpPr>
        <p:spPr>
          <a:xfrm>
            <a:off x="5106875" y="1163650"/>
            <a:ext cx="67002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13676f115e3_13_28"/>
          <p:cNvSpPr txBox="1"/>
          <p:nvPr/>
        </p:nvSpPr>
        <p:spPr>
          <a:xfrm>
            <a:off x="1911425" y="6421625"/>
            <a:ext cx="8369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 </a:t>
            </a:r>
            <a:r>
              <a:rPr lang="en-GB" sz="1500" b="1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cleaning_data.ipynb</a:t>
            </a:r>
            <a:r>
              <a:rPr lang="en-GB" sz="15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details of all data extraction and transformation done </a:t>
            </a:r>
            <a:endParaRPr sz="15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g13676f115e3_13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325" y="1014175"/>
            <a:ext cx="6997600" cy="51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2"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481875" y="320052"/>
            <a:ext cx="3494400" cy="1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000" b="1" dirty="0"/>
              <a:t>Data Loading</a:t>
            </a:r>
            <a:endParaRPr sz="4000" b="1" dirty="0">
              <a:solidFill>
                <a:schemeClr val="accent1"/>
              </a:solidFill>
            </a:endParaRPr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1"/>
          </p:nvPr>
        </p:nvSpPr>
        <p:spPr>
          <a:xfrm>
            <a:off x="4976031" y="963877"/>
            <a:ext cx="6377769" cy="493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4"/>
          <p:cNvSpPr txBox="1"/>
          <p:nvPr/>
        </p:nvSpPr>
        <p:spPr>
          <a:xfrm>
            <a:off x="481873" y="1314275"/>
            <a:ext cx="3494400" cy="323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data is housed in an 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NonSQL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database, MongoDB, using a Python Flask-powered API:</a:t>
            </a:r>
          </a:p>
          <a:p>
            <a:pPr lvl="0"/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automatically fetch data and render the template.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B11341-1D81-FC14-33A3-07D13128D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715" y="98322"/>
            <a:ext cx="7932343" cy="62631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676f115e3_11_8"/>
          <p:cNvSpPr txBox="1">
            <a:spLocks noGrp="1"/>
          </p:cNvSpPr>
          <p:nvPr>
            <p:ph type="title"/>
          </p:nvPr>
        </p:nvSpPr>
        <p:spPr>
          <a:xfrm>
            <a:off x="523900" y="320050"/>
            <a:ext cx="4910100" cy="10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GB" sz="4000" b="1"/>
              <a:t>Data Visualisations</a:t>
            </a:r>
            <a:endParaRPr sz="4000" b="1">
              <a:solidFill>
                <a:schemeClr val="accent1"/>
              </a:solidFill>
            </a:endParaRPr>
          </a:p>
        </p:txBody>
      </p:sp>
      <p:sp>
        <p:nvSpPr>
          <p:cNvPr id="140" name="Google Shape;140;g13676f115e3_11_8"/>
          <p:cNvSpPr txBox="1"/>
          <p:nvPr/>
        </p:nvSpPr>
        <p:spPr>
          <a:xfrm>
            <a:off x="523900" y="1507750"/>
            <a:ext cx="10954800" cy="46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Finally to visualise this data we built an interactive dashboard using the</a:t>
            </a:r>
            <a:r>
              <a:rPr lang="en-GB" sz="2500" b="1" dirty="0"/>
              <a:t> </a:t>
            </a:r>
            <a:r>
              <a:rPr lang="en-GB" sz="2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PLOTLY and HIGHCHARTS  libraries. </a:t>
            </a:r>
            <a:endParaRPr sz="25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❏"/>
            </a:pPr>
            <a:r>
              <a:rPr lang="en-GB" sz="2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 other features  of our dashboard include:</a:t>
            </a:r>
            <a:endParaRPr sz="2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★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Five interactive charts </a:t>
            </a: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★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driven interactions such as dropdowns, zoom features, menu bars, image download etc</a:t>
            </a: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★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Year slider button</a:t>
            </a: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★"/>
            </a:pPr>
            <a:r>
              <a:rPr lang="en-GB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Hover </a:t>
            </a:r>
            <a:endParaRPr sz="2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13676f115e3_11_8"/>
          <p:cNvSpPr txBox="1"/>
          <p:nvPr/>
        </p:nvSpPr>
        <p:spPr>
          <a:xfrm>
            <a:off x="6360400" y="1890925"/>
            <a:ext cx="99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13676f115e3_11_8"/>
          <p:cNvSpPr txBox="1"/>
          <p:nvPr/>
        </p:nvSpPr>
        <p:spPr>
          <a:xfrm>
            <a:off x="5913575" y="320050"/>
            <a:ext cx="231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13676f115e3_11_8"/>
          <p:cNvSpPr txBox="1"/>
          <p:nvPr/>
        </p:nvSpPr>
        <p:spPr>
          <a:xfrm>
            <a:off x="10413875" y="1984750"/>
            <a:ext cx="145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676f115e3_11_29"/>
          <p:cNvSpPr txBox="1">
            <a:spLocks noGrp="1"/>
          </p:cNvSpPr>
          <p:nvPr>
            <p:ph type="title"/>
          </p:nvPr>
        </p:nvSpPr>
        <p:spPr>
          <a:xfrm>
            <a:off x="517050" y="130925"/>
            <a:ext cx="11157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GB" sz="4000" b="1"/>
              <a:t>Data Visualisations</a:t>
            </a:r>
            <a:endParaRPr sz="4000" b="1">
              <a:solidFill>
                <a:schemeClr val="accent1"/>
              </a:solidFill>
            </a:endParaRPr>
          </a:p>
        </p:txBody>
      </p:sp>
      <p:sp>
        <p:nvSpPr>
          <p:cNvPr id="149" name="Google Shape;149;g13676f115e3_11_29"/>
          <p:cNvSpPr txBox="1"/>
          <p:nvPr/>
        </p:nvSpPr>
        <p:spPr>
          <a:xfrm>
            <a:off x="999650" y="1924525"/>
            <a:ext cx="7658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13676f115e3_11_29"/>
          <p:cNvSpPr txBox="1"/>
          <p:nvPr/>
        </p:nvSpPr>
        <p:spPr>
          <a:xfrm>
            <a:off x="671450" y="1197975"/>
            <a:ext cx="46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g13676f115e3_11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825" y="958950"/>
            <a:ext cx="11376726" cy="5797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2"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"/>
          <p:cNvSpPr txBox="1">
            <a:spLocks noGrp="1"/>
          </p:cNvSpPr>
          <p:nvPr>
            <p:ph type="title"/>
          </p:nvPr>
        </p:nvSpPr>
        <p:spPr>
          <a:xfrm>
            <a:off x="692900" y="145300"/>
            <a:ext cx="4261800" cy="7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1"/>
              <a:t>Data Exploration</a:t>
            </a:r>
            <a:endParaRPr sz="4000" b="1"/>
          </a:p>
        </p:txBody>
      </p:sp>
      <p:sp>
        <p:nvSpPr>
          <p:cNvPr id="157" name="Google Shape;157;p6"/>
          <p:cNvSpPr txBox="1"/>
          <p:nvPr/>
        </p:nvSpPr>
        <p:spPr>
          <a:xfrm>
            <a:off x="334175" y="944550"/>
            <a:ext cx="54195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❖"/>
            </a:pPr>
            <a:r>
              <a:rPr lang="en-GB" sz="2100" b="1" dirty="0">
                <a:latin typeface="Calibri"/>
                <a:ea typeface="Calibri"/>
                <a:cs typeface="Calibri"/>
                <a:sym typeface="Calibri"/>
              </a:rPr>
              <a:t>Across the globe, what gender would you say has more access to the internet?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6"/>
          <p:cNvSpPr txBox="1"/>
          <p:nvPr/>
        </p:nvSpPr>
        <p:spPr>
          <a:xfrm>
            <a:off x="6017559" y="944550"/>
            <a:ext cx="56379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❖"/>
            </a:pPr>
            <a:r>
              <a:rPr lang="en-GB" sz="2000" b="1" dirty="0">
                <a:latin typeface="Calibri"/>
                <a:ea typeface="Calibri"/>
                <a:cs typeface="Calibri"/>
                <a:sym typeface="Calibri"/>
              </a:rPr>
              <a:t>Did you know that in the year 2000, most African countries less thank 200,000 people connected to the internet.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2550" y="2173925"/>
            <a:ext cx="5419500" cy="404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C9705A-121C-14B7-F1CB-4594D0DF04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52" y="2173925"/>
            <a:ext cx="5049809" cy="4048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9020"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676f115e3_13_64"/>
          <p:cNvSpPr txBox="1">
            <a:spLocks noGrp="1"/>
          </p:cNvSpPr>
          <p:nvPr>
            <p:ph type="title"/>
          </p:nvPr>
        </p:nvSpPr>
        <p:spPr>
          <a:xfrm>
            <a:off x="605725" y="0"/>
            <a:ext cx="4261800" cy="7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b="1"/>
              <a:t>Data Exploration</a:t>
            </a:r>
            <a:endParaRPr sz="4000" b="1"/>
          </a:p>
        </p:txBody>
      </p:sp>
      <p:sp>
        <p:nvSpPr>
          <p:cNvPr id="166" name="Google Shape;166;g13676f115e3_13_64"/>
          <p:cNvSpPr txBox="1"/>
          <p:nvPr/>
        </p:nvSpPr>
        <p:spPr>
          <a:xfrm>
            <a:off x="334175" y="1394975"/>
            <a:ext cx="54195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13676f115e3_13_64"/>
          <p:cNvSpPr txBox="1"/>
          <p:nvPr/>
        </p:nvSpPr>
        <p:spPr>
          <a:xfrm>
            <a:off x="5186975" y="1627325"/>
            <a:ext cx="656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13676f115e3_13_64"/>
          <p:cNvSpPr txBox="1"/>
          <p:nvPr/>
        </p:nvSpPr>
        <p:spPr>
          <a:xfrm>
            <a:off x="0" y="726600"/>
            <a:ext cx="119310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❖"/>
            </a:pPr>
            <a:r>
              <a:rPr lang="en-GB" sz="2100" b="1" dirty="0">
                <a:latin typeface="Calibri"/>
                <a:ea typeface="Calibri"/>
                <a:cs typeface="Calibri"/>
                <a:sym typeface="Calibri"/>
              </a:rPr>
              <a:t>Did you know that Africa is currently the second leading continent with mobile-cellular telephone subscriptions?</a:t>
            </a:r>
            <a:endParaRPr sz="21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g13676f115e3_13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500" y="1627324"/>
            <a:ext cx="11930999" cy="506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411</Words>
  <Application>Microsoft Office PowerPoint</Application>
  <PresentationFormat>Widescreen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Wingdings</vt:lpstr>
      <vt:lpstr>Office Theme</vt:lpstr>
      <vt:lpstr>Office Theme</vt:lpstr>
      <vt:lpstr>Visualising World Connectivity</vt:lpstr>
      <vt:lpstr>Table of Contents</vt:lpstr>
      <vt:lpstr>Introduction </vt:lpstr>
      <vt:lpstr>Data Extraction and Transformation</vt:lpstr>
      <vt:lpstr>Data Loading</vt:lpstr>
      <vt:lpstr>Data Visualisations</vt:lpstr>
      <vt:lpstr>Data Visualisations</vt:lpstr>
      <vt:lpstr>Data Exploration</vt:lpstr>
      <vt:lpstr>Data Exploration</vt:lpstr>
      <vt:lpstr>Connectivity Dashboard</vt:lpstr>
      <vt:lpstr>Technologies Used</vt:lpstr>
      <vt:lpstr>Any questions?</vt:lpstr>
      <vt:lpstr>Thank 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Visualising World Connectivity</dc:title>
  <dc:creator>Khadra Absughe</dc:creator>
  <cp:lastModifiedBy>Chisim Okoye</cp:lastModifiedBy>
  <cp:revision>8</cp:revision>
  <dcterms:created xsi:type="dcterms:W3CDTF">2022-06-28T11:16:51Z</dcterms:created>
  <dcterms:modified xsi:type="dcterms:W3CDTF">2022-07-05T18:28:43Z</dcterms:modified>
</cp:coreProperties>
</file>